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14" r:id="rId1"/>
  </p:sldMasterIdLst>
  <p:notesMasterIdLst>
    <p:notesMasterId r:id="rId14"/>
  </p:notesMasterIdLst>
  <p:handoutMasterIdLst>
    <p:handoutMasterId r:id="rId15"/>
  </p:handoutMasterIdLst>
  <p:sldIdLst>
    <p:sldId id="257" r:id="rId2"/>
    <p:sldId id="291" r:id="rId3"/>
    <p:sldId id="292" r:id="rId4"/>
    <p:sldId id="294" r:id="rId5"/>
    <p:sldId id="284" r:id="rId6"/>
    <p:sldId id="259" r:id="rId7"/>
    <p:sldId id="286" r:id="rId8"/>
    <p:sldId id="287" r:id="rId9"/>
    <p:sldId id="288" r:id="rId10"/>
    <p:sldId id="289" r:id="rId11"/>
    <p:sldId id="290" r:id="rId12"/>
    <p:sldId id="285" r:id="rId13"/>
  </p:sldIdLst>
  <p:sldSz cx="9144000" cy="6858000" type="screen4x3"/>
  <p:notesSz cx="6797675" cy="9926638"/>
  <p:defaultTextStyle>
    <a:defPPr>
      <a:defRPr lang="bg-BG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099" autoAdjust="0"/>
    <p:restoredTop sz="94669" autoAdjust="0"/>
  </p:normalViewPr>
  <p:slideViewPr>
    <p:cSldViewPr>
      <p:cViewPr>
        <p:scale>
          <a:sx n="75" d="100"/>
          <a:sy n="75" d="100"/>
        </p:scale>
        <p:origin x="-10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934" y="-90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r>
              <a:rPr lang="bg-BG"/>
              <a:t>.</a:t>
            </a:r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910CF8B-B108-4AD7-92DA-ECEB93EF7F3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3475206065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r>
              <a:rPr lang="bg-BG"/>
              <a:t>.</a:t>
            </a:r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g-BG" noProof="0" smtClean="0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noProof="0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noProof="0" smtClean="0"/>
              <a:t>Второ ниво</a:t>
            </a:r>
          </a:p>
          <a:p>
            <a:pPr lvl="2"/>
            <a:r>
              <a:rPr lang="bg-BG" noProof="0" smtClean="0"/>
              <a:t>Трето ниво</a:t>
            </a:r>
          </a:p>
          <a:p>
            <a:pPr lvl="3"/>
            <a:r>
              <a:rPr lang="bg-BG" noProof="0" smtClean="0"/>
              <a:t>Четвърто ниво</a:t>
            </a:r>
          </a:p>
          <a:p>
            <a:pPr lvl="4"/>
            <a:r>
              <a:rPr lang="bg-BG" noProof="0" smtClean="0"/>
              <a:t>Пето ниво</a:t>
            </a:r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F176E53-7394-4AB1-9A60-AD497031B6C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421950791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Контейнер за изображение на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Контейнер за бележ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g-BG" dirty="0" smtClean="0"/>
          </a:p>
        </p:txBody>
      </p:sp>
      <p:sp>
        <p:nvSpPr>
          <p:cNvPr id="26628" name="Контейнер за дата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bg-BG" smtClean="0"/>
              <a:t>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bg-BG" smtClean="0"/>
              <a:t>.</a:t>
            </a:r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 alt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 alt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BA8122-0D21-47F0-A57E-1ABCD626328F}" type="slidenum">
              <a:rPr lang="bg-BG" altLang="bg-BG" smtClean="0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BA8122-0D21-47F0-A57E-1ABCD626328F}" type="slidenum">
              <a:rPr lang="bg-BG" altLang="bg-BG" smtClean="0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BA8122-0D21-47F0-A57E-1ABCD626328F}" type="slidenum">
              <a:rPr lang="bg-BG" altLang="bg-BG" smtClean="0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BA8122-0D21-47F0-A57E-1ABCD626328F}" type="slidenum">
              <a:rPr lang="bg-BG" altLang="bg-BG" smtClean="0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BA8122-0D21-47F0-A57E-1ABCD626328F}" type="slidenum">
              <a:rPr lang="bg-BG" altLang="bg-BG" smtClean="0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BA8122-0D21-47F0-A57E-1ABCD626328F}" type="slidenum">
              <a:rPr lang="bg-BG" altLang="bg-BG" smtClean="0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 alt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 alt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BA8122-0D21-47F0-A57E-1ABCD626328F}" type="slidenum">
              <a:rPr lang="bg-BG" altLang="bg-BG" smtClean="0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 alt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BA8122-0D21-47F0-A57E-1ABCD626328F}" type="slidenum">
              <a:rPr lang="bg-BG" altLang="bg-BG" smtClean="0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 alt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 alt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BA8122-0D21-47F0-A57E-1ABCD626328F}" type="slidenum">
              <a:rPr lang="bg-BG" altLang="bg-BG" smtClean="0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BA8122-0D21-47F0-A57E-1ABCD626328F}" type="slidenum">
              <a:rPr lang="bg-BG" altLang="bg-BG" smtClean="0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ADBA8122-0D21-47F0-A57E-1ABCD626328F}" type="slidenum">
              <a:rPr lang="bg-BG" altLang="bg-BG" smtClean="0"/>
              <a:pPr>
                <a:defRPr/>
              </a:pPr>
              <a:t>‹#›</a:t>
            </a:fld>
            <a:endParaRPr lang="bg-BG" alt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DBA8122-0D21-47F0-A57E-1ABCD626328F}" type="slidenum">
              <a:rPr lang="bg-BG" altLang="bg-BG" smtClean="0"/>
              <a:pPr>
                <a:defRPr/>
              </a:pPr>
              <a:t>‹#›</a:t>
            </a:fld>
            <a:endParaRPr lang="bg-BG" altLang="bg-BG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5" r:id="rId1"/>
    <p:sldLayoutId id="2147484316" r:id="rId2"/>
    <p:sldLayoutId id="2147484317" r:id="rId3"/>
    <p:sldLayoutId id="2147484318" r:id="rId4"/>
    <p:sldLayoutId id="2147484319" r:id="rId5"/>
    <p:sldLayoutId id="2147484320" r:id="rId6"/>
    <p:sldLayoutId id="2147484321" r:id="rId7"/>
    <p:sldLayoutId id="2147484322" r:id="rId8"/>
    <p:sldLayoutId id="2147484323" r:id="rId9"/>
    <p:sldLayoutId id="2147484324" r:id="rId10"/>
    <p:sldLayoutId id="214748432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9"/>
          <p:cNvSpPr>
            <a:spLocks noChangeArrowheads="1"/>
          </p:cNvSpPr>
          <p:nvPr/>
        </p:nvSpPr>
        <p:spPr bwMode="auto">
          <a:xfrm>
            <a:off x="0" y="2725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bg-BG" altLang="bg-BG"/>
          </a:p>
        </p:txBody>
      </p:sp>
      <p:sp>
        <p:nvSpPr>
          <p:cNvPr id="9220" name="Rectangle 39"/>
          <p:cNvSpPr>
            <a:spLocks noChangeArrowheads="1"/>
          </p:cNvSpPr>
          <p:nvPr/>
        </p:nvSpPr>
        <p:spPr bwMode="auto">
          <a:xfrm>
            <a:off x="762000" y="2819400"/>
            <a:ext cx="76962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bg-BG" altLang="bg-BG" dirty="0"/>
          </a:p>
        </p:txBody>
      </p:sp>
      <p:sp>
        <p:nvSpPr>
          <p:cNvPr id="9221" name="Rectangle 40"/>
          <p:cNvSpPr>
            <a:spLocks noChangeArrowheads="1"/>
          </p:cNvSpPr>
          <p:nvPr/>
        </p:nvSpPr>
        <p:spPr bwMode="auto">
          <a:xfrm>
            <a:off x="1714480" y="500042"/>
            <a:ext cx="5691174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bg-BG" altLang="bg-BG" sz="2400" b="1" i="1" dirty="0" smtClean="0"/>
          </a:p>
          <a:p>
            <a:endParaRPr lang="bg-BG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2296"/>
            <a:endParaRPr lang="en-US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82296"/>
            <a:r>
              <a:rPr lang="bg-BG" sz="3600" b="1" u="sng" dirty="0" smtClean="0">
                <a:latin typeface="Times New Roman" pitchFamily="18" charset="0"/>
                <a:cs typeface="Times New Roman" pitchFamily="18" charset="0"/>
              </a:rPr>
              <a:t>„Ден на толерантността“</a:t>
            </a: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82296"/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на тема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82296"/>
            <a:r>
              <a:rPr lang="bg-BG" sz="3600" b="1" u="sng" dirty="0" smtClean="0">
                <a:latin typeface="Times New Roman" pitchFamily="18" charset="0"/>
                <a:cs typeface="Times New Roman" pitchFamily="18" charset="0"/>
              </a:rPr>
              <a:t>,,Различни, но заедно“</a:t>
            </a:r>
            <a:endParaRPr lang="bg-BG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bg-BG" altLang="bg-BG" sz="2400" dirty="0"/>
          </a:p>
          <a:p>
            <a:endParaRPr lang="bg-BG" altLang="bg-BG" sz="2400" dirty="0" smtClean="0"/>
          </a:p>
          <a:p>
            <a:endParaRPr lang="bg-BG" altLang="bg-BG" sz="2400" dirty="0"/>
          </a:p>
          <a:p>
            <a:endParaRPr lang="bg-BG" altLang="bg-BG" sz="2400" dirty="0"/>
          </a:p>
        </p:txBody>
      </p:sp>
      <p:sp>
        <p:nvSpPr>
          <p:cNvPr id="11" name="Title 4"/>
          <p:cNvSpPr txBox="1">
            <a:spLocks/>
          </p:cNvSpPr>
          <p:nvPr/>
        </p:nvSpPr>
        <p:spPr>
          <a:xfrm>
            <a:off x="571472" y="6023913"/>
            <a:ext cx="8001000" cy="83408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bg-BG" sz="1100" i="1" dirty="0" smtClean="0">
                <a:effectLst/>
              </a:rPr>
              <a:t>Проект „Социалн0-икономическа и образователна интеграция на уязвими групи на територията на община Радомир“, Договор № </a:t>
            </a:r>
            <a:r>
              <a:rPr lang="en-US" sz="1100" i="1" dirty="0" smtClean="0">
                <a:effectLst/>
                <a:latin typeface="Times New Roman" pitchFamily="18" charset="0"/>
                <a:cs typeface="Times New Roman" pitchFamily="18" charset="0"/>
              </a:rPr>
              <a:t>BG</a:t>
            </a:r>
            <a:r>
              <a:rPr lang="bg-BG" sz="1100" i="1" dirty="0" smtClean="0">
                <a:effectLst/>
                <a:latin typeface="Times New Roman" pitchFamily="18" charset="0"/>
                <a:cs typeface="Times New Roman" pitchFamily="18" charset="0"/>
              </a:rPr>
              <a:t>05М9ОР001-2.018-0017-2014</a:t>
            </a:r>
            <a:r>
              <a:rPr lang="en-US" sz="1100" i="1" dirty="0" smtClean="0">
                <a:effectLst/>
                <a:latin typeface="Times New Roman" pitchFamily="18" charset="0"/>
                <a:cs typeface="Times New Roman" pitchFamily="18" charset="0"/>
              </a:rPr>
              <a:t>BG05M2OR001-C01, </a:t>
            </a:r>
            <a:r>
              <a:rPr lang="bg-BG" sz="1100" i="1" dirty="0" smtClean="0">
                <a:effectLst/>
                <a:latin typeface="Times New Roman" pitchFamily="18" charset="0"/>
                <a:cs typeface="Times New Roman" pitchFamily="18" charset="0"/>
              </a:rPr>
              <a:t>финансиран от Оперативна програма“ Наука и образование за интелигентен растеж“, съфинансиран от Европейскич съюз чрез Европейските структури и инвестиционни фондове.</a:t>
            </a:r>
            <a:endParaRPr lang="bg-BG" sz="11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Картина 4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85786" y="714356"/>
            <a:ext cx="2333625" cy="8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Картина 3"/>
          <p:cNvPicPr/>
          <p:nvPr/>
        </p:nvPicPr>
        <p:blipFill>
          <a:blip r:embed="rId4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929322" y="785794"/>
            <a:ext cx="2352675" cy="828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det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28926" y="3643314"/>
            <a:ext cx="3269043" cy="232102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/>
          </a:bodyPr>
          <a:lstStyle/>
          <a:p>
            <a:pPr algn="ctr"/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Дейности по проекта – Дейност 4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38912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Дейност 4 «Работа с родители без разлика от етническия им произход за разясняване ползите от образователната интеграция и приемането на различието»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Резултати: </a:t>
            </a:r>
            <a:endParaRPr lang="bg-BG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539496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Провеждане на широк форум по проблемите, свързани с образователната интеграция и мултикултурното образование, стереотипи, страхове, предразсъдъци, проблеми с участието на родители и всички заинтересовани страни - обучителни семинари – 5 бр.; 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Създаване на благоприятна среда за работа и доверие на родителите на децата от малцинствен произход и тези от мнозинството: общи срещи с родители – 8 бр. и индивидуални консултации с родителите;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Мултимедийна презентация от проведеното запитване по време на първата кръгла маса, който ще бъде от полза за всички ангажирани с процеса на образователна интеграция.</a:t>
            </a:r>
            <a:endParaRPr lang="bg-BG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642910" y="5857892"/>
            <a:ext cx="8001000" cy="83408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bg-BG" sz="1100" i="1" dirty="0" smtClean="0">
                <a:effectLst/>
              </a:rPr>
              <a:t>Проект „Социалн0икономическа и образователна интеграция на уязвими групи на територията на община Радомир“, Договор № </a:t>
            </a:r>
            <a:r>
              <a:rPr lang="en-US" sz="1100" i="1" dirty="0" smtClean="0">
                <a:effectLst/>
                <a:latin typeface="Times New Roman" pitchFamily="18" charset="0"/>
                <a:cs typeface="Times New Roman" pitchFamily="18" charset="0"/>
              </a:rPr>
              <a:t>BG</a:t>
            </a:r>
            <a:r>
              <a:rPr lang="bg-BG" sz="1100" i="1" dirty="0" smtClean="0">
                <a:effectLst/>
                <a:latin typeface="Times New Roman" pitchFamily="18" charset="0"/>
                <a:cs typeface="Times New Roman" pitchFamily="18" charset="0"/>
              </a:rPr>
              <a:t>05М9ОР001-2.018-0017-2014</a:t>
            </a:r>
            <a:r>
              <a:rPr lang="en-US" sz="1100" i="1" dirty="0" smtClean="0">
                <a:effectLst/>
                <a:latin typeface="Times New Roman" pitchFamily="18" charset="0"/>
                <a:cs typeface="Times New Roman" pitchFamily="18" charset="0"/>
              </a:rPr>
              <a:t>BG05M2OR001-C01, </a:t>
            </a:r>
            <a:r>
              <a:rPr lang="bg-BG" sz="1100" i="1" dirty="0" smtClean="0">
                <a:effectLst/>
                <a:latin typeface="Times New Roman" pitchFamily="18" charset="0"/>
                <a:cs typeface="Times New Roman" pitchFamily="18" charset="0"/>
              </a:rPr>
              <a:t>финансиран от Оперативна програма“ Наука и образование за интелигентен растеж“, съфинансиран от Европейскич съюз чрез Европейските структури и инвестиционни фондове.</a:t>
            </a:r>
            <a:endParaRPr lang="bg-BG" sz="11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896"/>
          </a:xfrm>
        </p:spPr>
        <p:txBody>
          <a:bodyPr>
            <a:normAutofit/>
          </a:bodyPr>
          <a:lstStyle/>
          <a:p>
            <a:pPr algn="ctr"/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Дейности по проекта – Дейност 5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428736"/>
            <a:ext cx="8001056" cy="47149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Дейност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5 «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Преодоляване на негативни обществени нагласи, основани на етнически произход и културна идентичност» - 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Провеждането на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5 концерта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голяма сцена на площада в общината. Концертите ще включват различни видове изкуства -танцови и песенни изпълнения на представители на училища и различни етноси от общината и от други общини. По време на концертите ще бъде организирана информационна кампания.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Организиране и провеждане на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фотографска изложба.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Дейността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включва още организирането на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изложба на детски рисунки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сградите на ДГ "Радомирче", ДГ "Слънце" и ДГ "Осми Март“</a:t>
            </a:r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Предвижда се провеждането на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заключително мероприятие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на което ще бъдат поканени родители, представители на общинските власти, общественици, представители на лицата включени в субсидирана заетост по проекта и потребителите на център "Равен старт", на което ще се представи изготвен филм за общината и за проведените през времетраенето на проекта мероприятия, срещи с родители и т.н</a:t>
            </a:r>
            <a:endParaRPr lang="bg-BG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642910" y="5857892"/>
            <a:ext cx="8001000" cy="83408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bg-BG" sz="1100" i="1" dirty="0" smtClean="0">
                <a:effectLst/>
              </a:rPr>
              <a:t>Проект „Социалн0икономическа и образователна интеграция на уязвими групи на територията на община Радомир“, Договор № </a:t>
            </a:r>
            <a:r>
              <a:rPr lang="en-US" sz="1100" i="1" dirty="0" smtClean="0">
                <a:effectLst/>
                <a:latin typeface="Times New Roman" pitchFamily="18" charset="0"/>
                <a:cs typeface="Times New Roman" pitchFamily="18" charset="0"/>
              </a:rPr>
              <a:t>BG</a:t>
            </a:r>
            <a:r>
              <a:rPr lang="bg-BG" sz="1100" i="1" dirty="0" smtClean="0">
                <a:effectLst/>
                <a:latin typeface="Times New Roman" pitchFamily="18" charset="0"/>
                <a:cs typeface="Times New Roman" pitchFamily="18" charset="0"/>
              </a:rPr>
              <a:t>05М9ОР001-2.018-0017-2014</a:t>
            </a:r>
            <a:r>
              <a:rPr lang="en-US" sz="1100" i="1" dirty="0" smtClean="0">
                <a:effectLst/>
                <a:latin typeface="Times New Roman" pitchFamily="18" charset="0"/>
                <a:cs typeface="Times New Roman" pitchFamily="18" charset="0"/>
              </a:rPr>
              <a:t>BG05M2OR001-C01, </a:t>
            </a:r>
            <a:r>
              <a:rPr lang="bg-BG" sz="1100" i="1" dirty="0" smtClean="0">
                <a:effectLst/>
                <a:latin typeface="Times New Roman" pitchFamily="18" charset="0"/>
                <a:cs typeface="Times New Roman" pitchFamily="18" charset="0"/>
              </a:rPr>
              <a:t>финансиран от Оперативна програма“ Наука и образование за интелигентен растеж“, съфинансиран от Европейскич съюз чрез Европейските структури и инвестиционни фондове.</a:t>
            </a:r>
            <a:endParaRPr lang="bg-BG" sz="11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mejdunaroden-den-na-semeijstvoto-3034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655713"/>
            <a:ext cx="1547801" cy="80855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14356"/>
            <a:ext cx="8229600" cy="867524"/>
          </a:xfrm>
        </p:spPr>
        <p:txBody>
          <a:bodyPr>
            <a:normAutofit fontScale="90000"/>
          </a:bodyPr>
          <a:lstStyle/>
          <a:p>
            <a:r>
              <a:rPr lang="bg-BG" b="1" dirty="0" smtClean="0"/>
              <a:t>БЛАГОДАРЯ ЗА ВНИМАНИЕТО!</a:t>
            </a:r>
            <a:endParaRPr lang="bg-BG" b="1" dirty="0"/>
          </a:p>
        </p:txBody>
      </p:sp>
      <p:pic>
        <p:nvPicPr>
          <p:cNvPr id="6" name="Content Placeholder 5" descr="Tolerancia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57488" y="1500174"/>
            <a:ext cx="3552468" cy="4389437"/>
          </a:xfrm>
        </p:spPr>
      </p:pic>
      <p:sp>
        <p:nvSpPr>
          <p:cNvPr id="4" name="Title 4"/>
          <p:cNvSpPr txBox="1">
            <a:spLocks/>
          </p:cNvSpPr>
          <p:nvPr/>
        </p:nvSpPr>
        <p:spPr>
          <a:xfrm>
            <a:off x="642910" y="5857892"/>
            <a:ext cx="8001000" cy="83408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bg-BG" sz="1100" i="1" dirty="0" smtClean="0">
                <a:effectLst/>
              </a:rPr>
              <a:t>Проект „Социалн0икономическа и образователна интеграция на уязвими групи на територията на община Радомир“, Договор № </a:t>
            </a:r>
            <a:r>
              <a:rPr lang="en-US" sz="1100" i="1" dirty="0" smtClean="0">
                <a:effectLst/>
                <a:latin typeface="Times New Roman" pitchFamily="18" charset="0"/>
                <a:cs typeface="Times New Roman" pitchFamily="18" charset="0"/>
              </a:rPr>
              <a:t>BG</a:t>
            </a:r>
            <a:r>
              <a:rPr lang="bg-BG" sz="1100" i="1" dirty="0" smtClean="0">
                <a:effectLst/>
                <a:latin typeface="Times New Roman" pitchFamily="18" charset="0"/>
                <a:cs typeface="Times New Roman" pitchFamily="18" charset="0"/>
              </a:rPr>
              <a:t>05М9ОР001-2.018-0017-2014</a:t>
            </a:r>
            <a:r>
              <a:rPr lang="en-US" sz="1100" i="1" dirty="0" smtClean="0">
                <a:effectLst/>
                <a:latin typeface="Times New Roman" pitchFamily="18" charset="0"/>
                <a:cs typeface="Times New Roman" pitchFamily="18" charset="0"/>
              </a:rPr>
              <a:t>BG05M2OR001-C01, </a:t>
            </a:r>
            <a:r>
              <a:rPr lang="bg-BG" sz="1100" i="1" dirty="0" smtClean="0">
                <a:effectLst/>
                <a:latin typeface="Times New Roman" pitchFamily="18" charset="0"/>
                <a:cs typeface="Times New Roman" pitchFamily="18" charset="0"/>
              </a:rPr>
              <a:t>финансиран от Оперативна програма“ Наука и образование за интелигентен растеж“, съфинансиран от Европейскич съюз чрез Европейските структури и инвестиционни фондове.</a:t>
            </a:r>
            <a:endParaRPr lang="bg-BG" sz="11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0223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42910" y="1857364"/>
            <a:ext cx="7929618" cy="250033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bg-BG" sz="2000" u="sng" dirty="0" smtClean="0">
                <a:latin typeface="Times New Roman" pitchFamily="18" charset="0"/>
                <a:cs typeface="Times New Roman" pitchFamily="18" charset="0"/>
              </a:rPr>
              <a:t>Мероприятието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 е организирано в изпълнение на Дейност 3 „Насърчаване участието на родителите във възпитателния процес” по проект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„Социално - икономическа и образователна интеграция на уязвими групи на територията на община Радомир“.</a:t>
            </a:r>
          </a:p>
          <a:p>
            <a:pPr marL="82296" indent="0" algn="just">
              <a:spcBef>
                <a:spcPts val="0"/>
              </a:spcBef>
              <a:buNone/>
            </a:pPr>
            <a:r>
              <a:rPr lang="bg-BG" sz="2000" u="sng" dirty="0" smtClean="0">
                <a:latin typeface="Times New Roman" pitchFamily="18" charset="0"/>
                <a:cs typeface="Times New Roman" pitchFamily="18" charset="0"/>
              </a:rPr>
              <a:t>Цел: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 Оптимизиране на взаимодействието детска градина – семейство чрез активно участие на целевата група – родители, както на деца от етническите малцинства, така и с друг етнически произход.</a:t>
            </a:r>
          </a:p>
          <a:p>
            <a:pPr marL="82296" indent="0" algn="just">
              <a:buNone/>
            </a:pPr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buNone/>
            </a:pPr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buNone/>
            </a:pP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642910" y="6023913"/>
            <a:ext cx="8001000" cy="83408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bg-BG" sz="1100" i="1" dirty="0" smtClean="0">
                <a:effectLst/>
              </a:rPr>
              <a:t>Проект „Социалн0икономическа и образователна интеграция на уязвими групи на територията на община Радомир“, Договор № </a:t>
            </a:r>
            <a:r>
              <a:rPr lang="en-US" sz="1100" i="1" dirty="0" smtClean="0">
                <a:effectLst/>
                <a:latin typeface="Times New Roman" pitchFamily="18" charset="0"/>
                <a:cs typeface="Times New Roman" pitchFamily="18" charset="0"/>
              </a:rPr>
              <a:t>BG</a:t>
            </a:r>
            <a:r>
              <a:rPr lang="bg-BG" sz="1100" i="1" dirty="0" smtClean="0">
                <a:effectLst/>
                <a:latin typeface="Times New Roman" pitchFamily="18" charset="0"/>
                <a:cs typeface="Times New Roman" pitchFamily="18" charset="0"/>
              </a:rPr>
              <a:t>05М9ОР001-2.018-0017-2014</a:t>
            </a:r>
            <a:r>
              <a:rPr lang="en-US" sz="1100" i="1" dirty="0" smtClean="0">
                <a:effectLst/>
                <a:latin typeface="Times New Roman" pitchFamily="18" charset="0"/>
                <a:cs typeface="Times New Roman" pitchFamily="18" charset="0"/>
              </a:rPr>
              <a:t>BG05M2OR001-C01, </a:t>
            </a:r>
            <a:r>
              <a:rPr lang="bg-BG" sz="1100" i="1" dirty="0" smtClean="0">
                <a:effectLst/>
                <a:latin typeface="Times New Roman" pitchFamily="18" charset="0"/>
                <a:cs typeface="Times New Roman" pitchFamily="18" charset="0"/>
              </a:rPr>
              <a:t>финансиран от Оперативна програма“ Наука и образование за интелигентен растеж“, съфинансиран от Европейскич съюз чрез Европейските структури и инвестиционни фондове.</a:t>
            </a:r>
            <a:endParaRPr lang="bg-BG" sz="11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571472" y="785794"/>
            <a:ext cx="8001000" cy="83408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82296" algn="ctr"/>
            <a:r>
              <a:rPr lang="bg-BG" sz="2400" b="1" u="sng" dirty="0" smtClean="0">
                <a:latin typeface="Times New Roman" pitchFamily="18" charset="0"/>
                <a:cs typeface="Times New Roman" pitchFamily="18" charset="0"/>
              </a:rPr>
              <a:t>„Ден на толерантността“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algn="ctr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на тема </a:t>
            </a:r>
            <a:r>
              <a:rPr lang="bg-BG" sz="2400" b="1" u="sng" dirty="0" smtClean="0">
                <a:latin typeface="Times New Roman" pitchFamily="18" charset="0"/>
                <a:cs typeface="Times New Roman" pitchFamily="18" charset="0"/>
              </a:rPr>
              <a:t>,,Различни, но заедно“</a:t>
            </a:r>
            <a:endParaRPr lang="bg-BG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 descr="children-support-future-environmental-protection-260nw-13550297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4000504"/>
            <a:ext cx="5772150" cy="216693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7737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14348" y="1643050"/>
            <a:ext cx="7858180" cy="442915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На 16 ноември 1996г. на Общо събрание на ООН е приета Декларация за принципите на толерантността.</a:t>
            </a:r>
          </a:p>
          <a:p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Толерантност означава уважение, приемане и разбиране на богатото многообразие от култури в нашия свят, на всички форми на самоизява и способите за проява на човешката индивидуалност.</a:t>
            </a:r>
          </a:p>
          <a:p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Толерантност – това е хармония в многообразието, това не е само морален дълг, но и политическа и правна потребност.</a:t>
            </a:r>
          </a:p>
          <a:p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Толерантност – това е добродетел, която прави възможно достигането на мира и способства за замяната на културата на войната с културата на мира.</a:t>
            </a:r>
          </a:p>
          <a:p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Независимо от това къде живеем, какво религия изповядваме, какво увреждане имаме, ние искаме да споделим с другите нашия свят, нашите ценности. Съпричастни и толерантни сме, ако не отблъснем този опит, ако подадем ръка за поздрав и приемем чуждото послание.</a:t>
            </a:r>
          </a:p>
          <a:p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За да има толерантност - трябва да има знания, откритост, общуване, свобода на мисълта, съвестта и обежденията.</a:t>
            </a:r>
          </a:p>
          <a:p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Когато говорим за толерантност на едно общество, може би е добре да се замислим първо за нашата лична толерантност.</a:t>
            </a:r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571472" y="6023913"/>
            <a:ext cx="8001000" cy="83408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bg-BG" sz="1100" i="1" dirty="0" smtClean="0">
                <a:effectLst/>
              </a:rPr>
              <a:t>Проект „Социалн0икономическа и образователна интеграция на уязвими групи на територията на община Радомир“, Договор № </a:t>
            </a:r>
            <a:r>
              <a:rPr lang="en-US" sz="1100" i="1" dirty="0" smtClean="0">
                <a:effectLst/>
                <a:latin typeface="Times New Roman" pitchFamily="18" charset="0"/>
                <a:cs typeface="Times New Roman" pitchFamily="18" charset="0"/>
              </a:rPr>
              <a:t>BG</a:t>
            </a:r>
            <a:r>
              <a:rPr lang="bg-BG" sz="1100" i="1" dirty="0" smtClean="0">
                <a:effectLst/>
                <a:latin typeface="Times New Roman" pitchFamily="18" charset="0"/>
                <a:cs typeface="Times New Roman" pitchFamily="18" charset="0"/>
              </a:rPr>
              <a:t>05М9ОР001-2.018-0017-2014</a:t>
            </a:r>
            <a:r>
              <a:rPr lang="en-US" sz="1100" i="1" dirty="0" smtClean="0">
                <a:effectLst/>
                <a:latin typeface="Times New Roman" pitchFamily="18" charset="0"/>
                <a:cs typeface="Times New Roman" pitchFamily="18" charset="0"/>
              </a:rPr>
              <a:t>BG05M2OR001-C01, </a:t>
            </a:r>
            <a:r>
              <a:rPr lang="bg-BG" sz="1100" i="1" dirty="0" smtClean="0">
                <a:effectLst/>
                <a:latin typeface="Times New Roman" pitchFamily="18" charset="0"/>
                <a:cs typeface="Times New Roman" pitchFamily="18" charset="0"/>
              </a:rPr>
              <a:t>финансиран от Оперативна програма“ Наука и образование за интелигентен растеж“, съфинансиран от Европейскич съюз чрез Европейските структури и инвестиционни фондове.</a:t>
            </a:r>
            <a:endParaRPr lang="bg-BG" sz="11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571472" y="571480"/>
            <a:ext cx="8001000" cy="83408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82296" algn="ctr"/>
            <a:r>
              <a:rPr lang="bg-BG" sz="2800" b="1" u="sng" dirty="0" smtClean="0">
                <a:latin typeface="Times New Roman" pitchFamily="18" charset="0"/>
                <a:cs typeface="Times New Roman" pitchFamily="18" charset="0"/>
              </a:rPr>
              <a:t>„Ден на толерантността“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algn="ctr"/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на тема </a:t>
            </a:r>
            <a:r>
              <a:rPr lang="bg-BG" sz="2800" b="1" u="sng" dirty="0" smtClean="0">
                <a:latin typeface="Times New Roman" pitchFamily="18" charset="0"/>
                <a:cs typeface="Times New Roman" pitchFamily="18" charset="0"/>
              </a:rPr>
              <a:t>,,Различни, но заедно“</a:t>
            </a:r>
            <a:endParaRPr lang="bg-BG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7858148" y="571480"/>
            <a:ext cx="1143008" cy="10001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7737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2296" algn="ctr"/>
            <a:r>
              <a:rPr lang="bg-BG" sz="2800" b="1" u="sng" dirty="0" smtClean="0">
                <a:latin typeface="Times New Roman" pitchFamily="18" charset="0"/>
                <a:cs typeface="Times New Roman" pitchFamily="18" charset="0"/>
              </a:rPr>
              <a:t>„Ден на толерантността“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на тема </a:t>
            </a:r>
            <a:r>
              <a:rPr lang="bg-BG" sz="2800" b="1" u="sng" dirty="0" smtClean="0">
                <a:latin typeface="Times New Roman" pitchFamily="18" charset="0"/>
                <a:cs typeface="Times New Roman" pitchFamily="18" charset="0"/>
              </a:rPr>
              <a:t>,,Различни, но заедно“</a:t>
            </a: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034" y="1643050"/>
            <a:ext cx="4038600" cy="443484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bg-BG" sz="2900" dirty="0" smtClean="0">
                <a:latin typeface="Times New Roman" pitchFamily="18" charset="0"/>
                <a:cs typeface="Times New Roman" pitchFamily="18" charset="0"/>
              </a:rPr>
              <a:t>Изработване на </a:t>
            </a:r>
            <a:r>
              <a:rPr lang="bg-BG" sz="2900" b="1" u="sng" dirty="0" smtClean="0">
                <a:latin typeface="Times New Roman" pitchFamily="18" charset="0"/>
                <a:cs typeface="Times New Roman" pitchFamily="18" charset="0"/>
              </a:rPr>
              <a:t>Дърво на толерантността</a:t>
            </a:r>
            <a:r>
              <a:rPr lang="bg-BG" sz="29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900" dirty="0" smtClean="0">
                <a:latin typeface="Times New Roman" pitchFamily="18" charset="0"/>
                <a:cs typeface="Times New Roman" pitchFamily="18" charset="0"/>
              </a:rPr>
              <a:t>- децата, с активното участие на родителите ще изработят Дърво, чийто клони и листенца са малките ръчички на децата, независимо от етническия им произход. Всяко от децата и родителите трябва да очертае своята ръка на картон в различен цвят. На своята ръка всеки може да сложи своя снимка или да напише свое послание. На това Дърво се вижда колко са различни хората, но са заедно в Детската градина и трябва да са заедно, независимо от техния етнос и култура;</a:t>
            </a:r>
          </a:p>
          <a:p>
            <a:endParaRPr lang="bg-BG" dirty="0"/>
          </a:p>
        </p:txBody>
      </p:sp>
      <p:pic>
        <p:nvPicPr>
          <p:cNvPr id="5" name="Content Placeholder 4" descr="4505637_orig.jpg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628" y="1643050"/>
            <a:ext cx="3325416" cy="4433888"/>
          </a:xfrm>
          <a:prstGeom prst="rect">
            <a:avLst/>
          </a:prstGeom>
        </p:spPr>
      </p:pic>
      <p:sp>
        <p:nvSpPr>
          <p:cNvPr id="6" name="Title 4"/>
          <p:cNvSpPr txBox="1">
            <a:spLocks/>
          </p:cNvSpPr>
          <p:nvPr/>
        </p:nvSpPr>
        <p:spPr>
          <a:xfrm>
            <a:off x="714348" y="6023913"/>
            <a:ext cx="8001000" cy="83408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bg-BG" sz="1100" i="1" dirty="0" smtClean="0">
                <a:effectLst/>
              </a:rPr>
              <a:t>Проект „Социалн0икономическа и образователна интеграция на уязвими групи на територията на община Радомир“, Договор № </a:t>
            </a:r>
            <a:r>
              <a:rPr lang="en-US" sz="1100" i="1" dirty="0" smtClean="0">
                <a:effectLst/>
                <a:latin typeface="Times New Roman" pitchFamily="18" charset="0"/>
                <a:cs typeface="Times New Roman" pitchFamily="18" charset="0"/>
              </a:rPr>
              <a:t>BG</a:t>
            </a:r>
            <a:r>
              <a:rPr lang="bg-BG" sz="1100" i="1" dirty="0" smtClean="0">
                <a:effectLst/>
                <a:latin typeface="Times New Roman" pitchFamily="18" charset="0"/>
                <a:cs typeface="Times New Roman" pitchFamily="18" charset="0"/>
              </a:rPr>
              <a:t>05М9ОР001-2.018-0017-2014</a:t>
            </a:r>
            <a:r>
              <a:rPr lang="en-US" sz="1100" i="1" dirty="0" smtClean="0">
                <a:effectLst/>
                <a:latin typeface="Times New Roman" pitchFamily="18" charset="0"/>
                <a:cs typeface="Times New Roman" pitchFamily="18" charset="0"/>
              </a:rPr>
              <a:t>BG05M2OR001-C01, </a:t>
            </a:r>
            <a:r>
              <a:rPr lang="bg-BG" sz="1100" i="1" dirty="0" smtClean="0">
                <a:effectLst/>
                <a:latin typeface="Times New Roman" pitchFamily="18" charset="0"/>
                <a:cs typeface="Times New Roman" pitchFamily="18" charset="0"/>
              </a:rPr>
              <a:t>финансиран от Оперативна програма“ Наука и образование за интелигентен растеж“, съфинансиран от Европейскич съюз чрез Европейските структури и инвестиционни фондове.</a:t>
            </a:r>
            <a:endParaRPr lang="bg-BG" sz="11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928662" y="1000108"/>
            <a:ext cx="7520940" cy="3929090"/>
          </a:xfrm>
        </p:spPr>
        <p:txBody>
          <a:bodyPr>
            <a:normAutofit fontScale="47500" lnSpcReduction="20000"/>
          </a:bodyPr>
          <a:lstStyle/>
          <a:p>
            <a:pPr algn="l">
              <a:lnSpc>
                <a:spcPct val="120000"/>
              </a:lnSpc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Настоящият проект е в изпълнение на </a:t>
            </a:r>
            <a:r>
              <a:rPr lang="bg-BG" sz="4200" dirty="0" smtClean="0">
                <a:latin typeface="Times New Roman" pitchFamily="18" charset="0"/>
                <a:cs typeface="Times New Roman" pitchFamily="18" charset="0"/>
              </a:rPr>
              <a:t>Общинския план за развитие на община Радомир,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Общински план за интегриране на ромите 2015 -2020г. 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и Стратегия за образователна интеграция на децата и учениците от етническите малцинства 2015-2020 </a:t>
            </a:r>
            <a:r>
              <a:rPr lang="bg-BG" sz="4500" dirty="0" smtClean="0">
                <a:latin typeface="Times New Roman" pitchFamily="18" charset="0"/>
                <a:cs typeface="Times New Roman" pitchFamily="18" charset="0"/>
              </a:rPr>
              <a:t>г. Той 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е свързан с главните с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тратегически цели на държавните политики, а именно подобряване на жизнения стандарт на групи хора от различни етноси чрез включването им в пазара на труда, повишаване на здравната култура, приобщаващо образование, подобряване на </a:t>
            </a:r>
            <a:r>
              <a:rPr lang="bg-BG" sz="4200" dirty="0" smtClean="0">
                <a:latin typeface="Times New Roman" pitchFamily="18" charset="0"/>
                <a:cs typeface="Times New Roman" pitchFamily="18" charset="0"/>
              </a:rPr>
              <a:t>условията за равноправно интегриране и развитие в образованието и мултикултурните взаимодействия в детските учебни заведения,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преодоляване на изолацията чрез активно социално поведение и проява на толерантност от страна на гражданското общество.</a:t>
            </a:r>
            <a:endParaRPr lang="bg-BG" sz="42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bg-BG" sz="3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714348" y="6023913"/>
            <a:ext cx="8001000" cy="83408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bg-BG" sz="1100" i="1" dirty="0" smtClean="0">
                <a:effectLst/>
              </a:rPr>
              <a:t>Проект „Социалн0икономическа и образователна интеграция на уязвими групи на територията на община Радомир“, Договор № </a:t>
            </a:r>
            <a:r>
              <a:rPr lang="en-US" sz="1100" i="1" dirty="0" smtClean="0">
                <a:effectLst/>
                <a:latin typeface="Times New Roman" pitchFamily="18" charset="0"/>
                <a:cs typeface="Times New Roman" pitchFamily="18" charset="0"/>
              </a:rPr>
              <a:t>BG</a:t>
            </a:r>
            <a:r>
              <a:rPr lang="bg-BG" sz="1100" i="1" dirty="0" smtClean="0">
                <a:effectLst/>
                <a:latin typeface="Times New Roman" pitchFamily="18" charset="0"/>
                <a:cs typeface="Times New Roman" pitchFamily="18" charset="0"/>
              </a:rPr>
              <a:t>05М9ОР001-2.018-0017-2014</a:t>
            </a:r>
            <a:r>
              <a:rPr lang="en-US" sz="1100" i="1" dirty="0" smtClean="0">
                <a:effectLst/>
                <a:latin typeface="Times New Roman" pitchFamily="18" charset="0"/>
                <a:cs typeface="Times New Roman" pitchFamily="18" charset="0"/>
              </a:rPr>
              <a:t>BG05M2OR001-C01, </a:t>
            </a:r>
            <a:r>
              <a:rPr lang="bg-BG" sz="1100" i="1" dirty="0" smtClean="0">
                <a:effectLst/>
                <a:latin typeface="Times New Roman" pitchFamily="18" charset="0"/>
                <a:cs typeface="Times New Roman" pitchFamily="18" charset="0"/>
              </a:rPr>
              <a:t>финансиран от Оперативна програма“ Наука и образование за интелигентен растеж“, съфинансиран от Европейскич съюз чрез Европейските структури и инвестиционни фондове.</a:t>
            </a:r>
            <a:endParaRPr lang="bg-BG" sz="11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48" y="4786322"/>
            <a:ext cx="7620000" cy="1357322"/>
          </a:xfrm>
          <a:prstGeom prst="rect">
            <a:avLst/>
          </a:prstGeom>
        </p:spPr>
      </p:pic>
      <p:sp>
        <p:nvSpPr>
          <p:cNvPr id="5" name="Title 4"/>
          <p:cNvSpPr txBox="1">
            <a:spLocks/>
          </p:cNvSpPr>
          <p:nvPr/>
        </p:nvSpPr>
        <p:spPr>
          <a:xfrm>
            <a:off x="1143000" y="285728"/>
            <a:ext cx="8001000" cy="83408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ОБЩА </a:t>
            </a: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ИНФОРМАЦИЯ ЗА ПРОЕКТА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bg-BG" sz="11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87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71472" y="1428712"/>
            <a:ext cx="7848600" cy="5429288"/>
          </a:xfrm>
        </p:spPr>
        <p:txBody>
          <a:bodyPr>
            <a:normAutofit/>
          </a:bodyPr>
          <a:lstStyle/>
          <a:p>
            <a:pPr algn="just">
              <a:buClrTx/>
              <a:buFont typeface="Wingdings" pitchFamily="2" charset="2"/>
              <a:buChar char="Ø"/>
            </a:pP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Дейност 1 «Допълнително обучение по български език за децата, за които българският език не е майчин»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предоставяне на децата от ромски произход и на останалите деца, допълнителни занимания по български език, като за ромските деца това ще допринесе за тяхната трайна интеграция не само в образователния процес, който ще стане достъпен, но и ще допринесе за бъдещата им реализация в социален и личностен план. 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Резултати: </a:t>
            </a:r>
          </a:p>
          <a:p>
            <a:pPr marL="539496" indent="-457200" algn="just">
              <a:buClrTx/>
              <a:buFont typeface="+mj-lt"/>
              <a:buAutoNum type="arabicPeriod"/>
            </a:pP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Сформиране на екип от специалисти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експерт по "Образователни дейности" за всяко учебно заведение, 46 преподаватели по български език - 22 за ДГ "Радомирче", 14 за ДГ "Слънце" и 10 за ДГ "Осми Март".  </a:t>
            </a:r>
          </a:p>
          <a:p>
            <a:pPr marL="539496" indent="-457200" algn="just">
              <a:buClrTx/>
              <a:buFont typeface="+mj-lt"/>
              <a:buAutoNum type="arabicPeriod"/>
            </a:pP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Закупуване на учебни помагала, консумативи и материали; </a:t>
            </a:r>
          </a:p>
          <a:p>
            <a:pPr marL="539496" indent="-457200" algn="just">
              <a:buClrTx/>
              <a:buFont typeface="+mj-lt"/>
              <a:buAutoNum type="arabicPeriod"/>
            </a:pP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Изготвяне на учебен план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39496" indent="-457200" algn="just">
              <a:buClrTx/>
              <a:buFont typeface="+mj-lt"/>
              <a:buAutoNum type="arabicPeriod"/>
            </a:pP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Ще бъдат обхванати до 500 деца </a:t>
            </a:r>
          </a:p>
          <a:p>
            <a:pPr marL="539496" indent="-457200" algn="just">
              <a:buClr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(265 деца - ДГ "Радомирче", 170 деца ДГ "Слънце", </a:t>
            </a:r>
          </a:p>
          <a:p>
            <a:pPr marL="539496" indent="-457200" algn="just">
              <a:buClr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100 деца в ДГ "Осми Март")</a:t>
            </a:r>
            <a:endParaRPr lang="bg-BG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bg-BG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066800" y="5943600"/>
            <a:ext cx="8001000" cy="83408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bg-BG" sz="1100" i="1" dirty="0" smtClean="0">
                <a:effectLst/>
              </a:rPr>
              <a:t>Проект „Социалн0икономическа и образователна интеграция на уязвими групи на територията на община Радомир“, Договор № </a:t>
            </a:r>
            <a:r>
              <a:rPr lang="en-US" sz="1100" i="1" dirty="0" smtClean="0">
                <a:effectLst/>
                <a:latin typeface="Times New Roman" pitchFamily="18" charset="0"/>
                <a:cs typeface="Times New Roman" pitchFamily="18" charset="0"/>
              </a:rPr>
              <a:t>BG</a:t>
            </a:r>
            <a:r>
              <a:rPr lang="bg-BG" sz="1100" i="1" dirty="0" smtClean="0">
                <a:effectLst/>
                <a:latin typeface="Times New Roman" pitchFamily="18" charset="0"/>
                <a:cs typeface="Times New Roman" pitchFamily="18" charset="0"/>
              </a:rPr>
              <a:t>05М9ОР001-2.018-0017-2014</a:t>
            </a:r>
            <a:r>
              <a:rPr lang="en-US" sz="1100" i="1" dirty="0" smtClean="0">
                <a:effectLst/>
                <a:latin typeface="Times New Roman" pitchFamily="18" charset="0"/>
                <a:cs typeface="Times New Roman" pitchFamily="18" charset="0"/>
              </a:rPr>
              <a:t>BG05M2OR001-C01, </a:t>
            </a:r>
            <a:r>
              <a:rPr lang="bg-BG" sz="1100" i="1" dirty="0" smtClean="0">
                <a:effectLst/>
                <a:latin typeface="Times New Roman" pitchFamily="18" charset="0"/>
                <a:cs typeface="Times New Roman" pitchFamily="18" charset="0"/>
              </a:rPr>
              <a:t>финансиран от Оперативна програма“ Наука и образование за интелигентен растеж“, съфинансиран от Европейскич съюз чрез Европейските структури и инвестиционни фондове.</a:t>
            </a:r>
            <a:endParaRPr lang="bg-BG" sz="11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714348" y="714356"/>
            <a:ext cx="8001000" cy="56195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Дейности по проекта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Дейност 1</a:t>
            </a:r>
            <a:endParaRPr lang="bg-BG" sz="28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bumi-tangan-warna-warni-880x8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4276610"/>
            <a:ext cx="2143140" cy="17125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730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928670"/>
            <a:ext cx="749808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Дейности </a:t>
            </a: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по проекта – Дейност 2</a:t>
            </a:r>
            <a:r>
              <a:rPr lang="bg-BG" sz="2800" i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800" i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43891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Дейност 2  «Осигуряване на психологическа подкрепа за децата в ДГ "Радомирче", ДГ "Слънце" и ДГ "Осми Март»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предоставяне на децата, които имат нужда допълнителна подкрепа изразяваща се в работа с психолог. Особено внимание ще бъде обърнато на децата от ромски произход и на тези, които говорят на друг майчин език и имат затруднения с общуването.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Резултати: </a:t>
            </a:r>
          </a:p>
          <a:p>
            <a:pPr marL="425196" indent="-342900"/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Назначени двама психолози,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които чрез индивидуални и групови занимания, съобразени с възрастта ще се ангажират два пъти седмично в подходящо за децата време, съобразено с учебния им график да работят активно с тях.</a:t>
            </a:r>
          </a:p>
          <a:p>
            <a:pPr marL="425196" indent="-342900">
              <a:buFont typeface="+mj-lt"/>
              <a:buAutoNum type="arabicPeriod"/>
            </a:pPr>
            <a:endParaRPr lang="bg-BG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642910" y="5857892"/>
            <a:ext cx="8001000" cy="83408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bg-BG" sz="1100" i="1" dirty="0" smtClean="0">
                <a:effectLst/>
              </a:rPr>
              <a:t>Проект „Социалн0икономическа и образователна интеграция на уязвими групи на територията на община Радомир“, Договор № </a:t>
            </a:r>
            <a:r>
              <a:rPr lang="en-US" sz="1100" i="1" dirty="0" smtClean="0">
                <a:effectLst/>
                <a:latin typeface="Times New Roman" pitchFamily="18" charset="0"/>
                <a:cs typeface="Times New Roman" pitchFamily="18" charset="0"/>
              </a:rPr>
              <a:t>BG</a:t>
            </a:r>
            <a:r>
              <a:rPr lang="bg-BG" sz="1100" i="1" dirty="0" smtClean="0">
                <a:effectLst/>
                <a:latin typeface="Times New Roman" pitchFamily="18" charset="0"/>
                <a:cs typeface="Times New Roman" pitchFamily="18" charset="0"/>
              </a:rPr>
              <a:t>05М9ОР001-2.018-0017-2014</a:t>
            </a:r>
            <a:r>
              <a:rPr lang="en-US" sz="1100" i="1" dirty="0" smtClean="0">
                <a:effectLst/>
                <a:latin typeface="Times New Roman" pitchFamily="18" charset="0"/>
                <a:cs typeface="Times New Roman" pitchFamily="18" charset="0"/>
              </a:rPr>
              <a:t>BG05M2OR001-C01, </a:t>
            </a:r>
            <a:r>
              <a:rPr lang="bg-BG" sz="1100" i="1" dirty="0" smtClean="0">
                <a:effectLst/>
                <a:latin typeface="Times New Roman" pitchFamily="18" charset="0"/>
                <a:cs typeface="Times New Roman" pitchFamily="18" charset="0"/>
              </a:rPr>
              <a:t>финансиран от Оперативна програма“ Наука и образование за интелигентен растеж“, съфинансиран от Европейскич съюз чрез Европейските структури и инвестиционни фондове.</a:t>
            </a:r>
            <a:endParaRPr lang="bg-BG" sz="11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13485457861877586130cartoonchildren-h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4714884"/>
            <a:ext cx="5357810" cy="129539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581772"/>
          </a:xfrm>
        </p:spPr>
        <p:txBody>
          <a:bodyPr>
            <a:normAutofit/>
          </a:bodyPr>
          <a:lstStyle/>
          <a:p>
            <a:pPr algn="ctr"/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Дейности по проекта – Дейност 3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3891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Дейност 3  «Насърчаване участието на родителите във възпитателния процес»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оптимизиране на взаимодействието детска градина – семейство. В дейността ще бъдат включени 30 представители на целева група родители, както на деца от етническите малцинства, така и с друг етнически произход. </a:t>
            </a:r>
          </a:p>
          <a:p>
            <a:pPr>
              <a:buFont typeface="Wingdings" pitchFamily="2" charset="2"/>
              <a:buChar char="Ø"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Резултати: 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Проведени общи занимания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деца с родители – 12 бр.;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Разработване на програми, методически инструментариум и график за провеждане на съвместните занимания;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Осигуряване на помагала и канцеларски материали за съвместна работа с децата;</a:t>
            </a:r>
          </a:p>
          <a:p>
            <a:pPr marL="539496" indent="-457200">
              <a:buFont typeface="+mj-lt"/>
              <a:buAutoNum type="arabicPeriod"/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Назначен експертен екип – 3 експерти “Образователни дейности”, 2 “Преподаватели - педагози;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39496" indent="-457200">
              <a:buFont typeface="+mj-lt"/>
              <a:buAutoNum type="arabicPeriod"/>
            </a:pPr>
            <a:endParaRPr lang="bg-BG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642910" y="5857892"/>
            <a:ext cx="8001000" cy="83408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bg-BG" sz="1100" i="1" dirty="0" smtClean="0">
                <a:effectLst/>
              </a:rPr>
              <a:t>Проект „Социалн0икономическа и образователна интеграция на уязвими групи на територията на община Радомир“, Договор № </a:t>
            </a:r>
            <a:r>
              <a:rPr lang="en-US" sz="1100" i="1" dirty="0" smtClean="0">
                <a:effectLst/>
                <a:latin typeface="Times New Roman" pitchFamily="18" charset="0"/>
                <a:cs typeface="Times New Roman" pitchFamily="18" charset="0"/>
              </a:rPr>
              <a:t>BG</a:t>
            </a:r>
            <a:r>
              <a:rPr lang="bg-BG" sz="1100" i="1" dirty="0" smtClean="0">
                <a:effectLst/>
                <a:latin typeface="Times New Roman" pitchFamily="18" charset="0"/>
                <a:cs typeface="Times New Roman" pitchFamily="18" charset="0"/>
              </a:rPr>
              <a:t>05М9ОР001-2.018-0017-2014</a:t>
            </a:r>
            <a:r>
              <a:rPr lang="en-US" sz="1100" i="1" dirty="0" smtClean="0">
                <a:effectLst/>
                <a:latin typeface="Times New Roman" pitchFamily="18" charset="0"/>
                <a:cs typeface="Times New Roman" pitchFamily="18" charset="0"/>
              </a:rPr>
              <a:t>BG05M2OR001-C01, </a:t>
            </a:r>
            <a:r>
              <a:rPr lang="bg-BG" sz="1100" i="1" dirty="0" smtClean="0">
                <a:effectLst/>
                <a:latin typeface="Times New Roman" pitchFamily="18" charset="0"/>
                <a:cs typeface="Times New Roman" pitchFamily="18" charset="0"/>
              </a:rPr>
              <a:t>финансиран от Оперативна програма“ Наука и образование за интелигентен растеж“, съфинансиран от Европейскич съюз чрез Европейските структури и инвестиционни фондове.</a:t>
            </a:r>
            <a:endParaRPr lang="bg-BG" sz="11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/>
          </a:bodyPr>
          <a:lstStyle/>
          <a:p>
            <a:pPr algn="ctr"/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Дейности по проекта – Дейност 4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38912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Дейност 4 «Работа с родители без разлика от етническия им произход за разясняване ползите от образователната интеграция и приемането на различието»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провеждането на     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5 обучителни семинари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въпросите свързани с представяне на различни гледни точки по въпроси касаещи интеграцията. В рамките на първия обучителен семинар ще се проведе запитване сред участващите родители и други заинтересовани страни за отношението им към мултикултурното образование в детската градина. </a:t>
            </a:r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/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Дейността предвижда и провеждането на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8 родителски срещи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на които ще бъдат обсъждани темите свързани с интеграция и проблемите на децата, свързани с тези процеси, междуличностните отношения, културните различия и сходства. Предвиждат се индивидуални разговори с някои родители след приключване на груповата част от срещите. </a:t>
            </a:r>
            <a:endParaRPr lang="bg-BG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642910" y="5857892"/>
            <a:ext cx="8001000" cy="83408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bg-BG" sz="1100" i="1" dirty="0" smtClean="0">
                <a:effectLst/>
              </a:rPr>
              <a:t>Проект „Социалн0икономическа и образователна интеграция на уязвими групи на територията на община Радомир“, Договор № </a:t>
            </a:r>
            <a:r>
              <a:rPr lang="en-US" sz="1100" i="1" dirty="0" smtClean="0">
                <a:effectLst/>
                <a:latin typeface="Times New Roman" pitchFamily="18" charset="0"/>
                <a:cs typeface="Times New Roman" pitchFamily="18" charset="0"/>
              </a:rPr>
              <a:t>BG</a:t>
            </a:r>
            <a:r>
              <a:rPr lang="bg-BG" sz="1100" i="1" dirty="0" smtClean="0">
                <a:effectLst/>
                <a:latin typeface="Times New Roman" pitchFamily="18" charset="0"/>
                <a:cs typeface="Times New Roman" pitchFamily="18" charset="0"/>
              </a:rPr>
              <a:t>05М9ОР001-2.018-0017-2014</a:t>
            </a:r>
            <a:r>
              <a:rPr lang="en-US" sz="1100" i="1" dirty="0" smtClean="0">
                <a:effectLst/>
                <a:latin typeface="Times New Roman" pitchFamily="18" charset="0"/>
                <a:cs typeface="Times New Roman" pitchFamily="18" charset="0"/>
              </a:rPr>
              <a:t>BG05M2OR001-C01, </a:t>
            </a:r>
            <a:r>
              <a:rPr lang="bg-BG" sz="1100" i="1" dirty="0" smtClean="0">
                <a:effectLst/>
                <a:latin typeface="Times New Roman" pitchFamily="18" charset="0"/>
                <a:cs typeface="Times New Roman" pitchFamily="18" charset="0"/>
              </a:rPr>
              <a:t>финансиран от Оперативна програма“ Наука и образование за интелигентен растеж“, съфинансиран от Европейскич съюз чрез Европейските структури и инвестиционни фондове.</a:t>
            </a:r>
            <a:endParaRPr lang="bg-BG" sz="11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27503</TotalTime>
  <Words>1529</Words>
  <Application>Microsoft Office PowerPoint</Application>
  <PresentationFormat>On-screen Show (4:3)</PresentationFormat>
  <Paragraphs>76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Slide 1</vt:lpstr>
      <vt:lpstr>Slide 2</vt:lpstr>
      <vt:lpstr>Slide 3</vt:lpstr>
      <vt:lpstr>„Ден на толерантността“  на тема ,,Различни, но заедно“ </vt:lpstr>
      <vt:lpstr>Slide 5</vt:lpstr>
      <vt:lpstr>Slide 6</vt:lpstr>
      <vt:lpstr>   Дейности по проекта – Дейност 2 </vt:lpstr>
      <vt:lpstr>Дейности по проекта – Дейност 3</vt:lpstr>
      <vt:lpstr>Дейности по проекта – Дейност 4</vt:lpstr>
      <vt:lpstr>Дейности по проекта – Дейност 4</vt:lpstr>
      <vt:lpstr>Дейности по проекта – Дейност 5</vt:lpstr>
      <vt:lpstr>БЛАГОДАРЯ ЗА ВНИМАНИЕТО!</vt:lpstr>
    </vt:vector>
  </TitlesOfParts>
  <Company>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bdimova</dc:creator>
  <cp:lastModifiedBy>User</cp:lastModifiedBy>
  <cp:revision>401</cp:revision>
  <cp:lastPrinted>2018-02-07T11:30:13Z</cp:lastPrinted>
  <dcterms:created xsi:type="dcterms:W3CDTF">2007-02-19T13:00:50Z</dcterms:created>
  <dcterms:modified xsi:type="dcterms:W3CDTF">2019-11-12T22:55:39Z</dcterms:modified>
</cp:coreProperties>
</file>